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8"/>
  </p:notesMasterIdLst>
  <p:handoutMasterIdLst>
    <p:handoutMasterId r:id="rId29"/>
  </p:handoutMasterIdLst>
  <p:sldIdLst>
    <p:sldId id="256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83" r:id="rId24"/>
    <p:sldId id="273" r:id="rId25"/>
    <p:sldId id="274" r:id="rId26"/>
    <p:sldId id="276" r:id="rId27"/>
  </p:sldIdLst>
  <p:sldSz cx="9144000" cy="6858000" type="screen4x3"/>
  <p:notesSz cx="6985000" cy="92837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62125" y="-11977688"/>
            <a:ext cx="16887825" cy="12665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98500" y="4410075"/>
            <a:ext cx="5567363" cy="415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82813" y="706438"/>
            <a:ext cx="2619375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98500" y="4410075"/>
            <a:ext cx="5568950" cy="4157663"/>
          </a:xfrm>
          <a:noFill/>
          <a:ln/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9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64167" y="696277"/>
            <a:ext cx="4656667" cy="34813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53" tIns="46477" rIns="92953" bIns="46477" anchor="ctr"/>
          <a:lstStyle/>
          <a:p>
            <a:endParaRPr lang="en-US"/>
          </a:p>
        </p:txBody>
      </p: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98500" y="4409758"/>
            <a:ext cx="5570215" cy="415993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55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3638" y="696913"/>
            <a:ext cx="4657725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698500" y="4410075"/>
            <a:ext cx="5570538" cy="4159250"/>
          </a:xfrm>
          <a:noFill/>
          <a:ln/>
        </p:spPr>
        <p:txBody>
          <a:bodyPr wrap="none" lIns="92951" tIns="46476" rIns="92951" bIns="464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7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3638" y="696913"/>
            <a:ext cx="4657725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698500" y="4410075"/>
            <a:ext cx="5570538" cy="4159250"/>
          </a:xfrm>
          <a:noFill/>
          <a:ln/>
        </p:spPr>
        <p:txBody>
          <a:bodyPr wrap="none" lIns="92951" tIns="46476" rIns="92951" bIns="464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4167" y="696277"/>
            <a:ext cx="4656667" cy="34813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53" tIns="46477" rIns="92953" bIns="46477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98500" y="4409758"/>
            <a:ext cx="5570215" cy="415993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4167" y="696277"/>
            <a:ext cx="4656667" cy="34813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53" tIns="46477" rIns="92953" bIns="46477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98500" y="4409758"/>
            <a:ext cx="5570215" cy="415993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5790"/>
            <a:ext cx="5593716" cy="41688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2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5790"/>
            <a:ext cx="5593716" cy="41688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5790"/>
            <a:ext cx="5593716" cy="41688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3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12060484" y="-11993325"/>
            <a:ext cx="12045879" cy="126857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37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584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68400" y="69723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5790"/>
            <a:ext cx="5590470" cy="416562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Psychology 202a</a:t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>Advanced Psychological Statistics</a:t>
            </a:r>
            <a:br>
              <a:rPr lang="en-US" sz="4400">
                <a:solidFill>
                  <a:srgbClr val="000000"/>
                </a:solidFill>
              </a:rPr>
            </a:b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22,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Bernoulli processes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The name for that type of random variable is </a:t>
            </a:r>
            <a:r>
              <a:rPr lang="en-US" i="1" dirty="0"/>
              <a:t>Bernoulli random variable</a:t>
            </a:r>
            <a:r>
              <a:rPr lang="en-US" dirty="0"/>
              <a:t> or </a:t>
            </a:r>
            <a:r>
              <a:rPr lang="en-US" i="1" dirty="0"/>
              <a:t>Bernoulli process.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Think about the example of tossing a fair coin.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digression on the whiteboard and in R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Recapping types of distributions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So far, we have discussed two types of distributions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variable takes on, with frequencies (or relative frequencies) of those values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Probability distributions:</a:t>
            </a:r>
          </a:p>
          <a:p>
            <a:pPr marL="723900" lvl="1" indent="-2667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Values that a random variable </a:t>
            </a:r>
            <a:r>
              <a:rPr lang="en-US" i="1"/>
              <a:t>could</a:t>
            </a:r>
            <a:r>
              <a:rPr lang="en-US"/>
              <a:t> take on, together with probabilities of those values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Similarities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We’ve seen that the same ways of thinking can help us understand the shape of both types of distribution.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trick to understanding probability distributions is to apply those ways of thinking to what </a:t>
            </a:r>
            <a:r>
              <a:rPr lang="en-US" i="1"/>
              <a:t>would</a:t>
            </a:r>
            <a:r>
              <a:rPr lang="en-US"/>
              <a:t> happen in the long run.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Continuous random variables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Examples: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Normal distribution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Uniform distribution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New terminology:  probability density function (abbreviated “pdf”)</a:t>
            </a:r>
            <a:r>
              <a:rPr lang="ar-SA"/>
              <a:t>‏</a:t>
            </a:r>
            <a:endParaRPr lang="en-US"/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Investigating some properties of the uniform distribution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Random variables and probability distributions.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Continuous random variables.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Rules for combining probabilities.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(Bayes’ theorem.)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New concept: random variables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Review definition of variables and distributions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New kind of variable: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imaginary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a set of values that </a:t>
            </a:r>
            <a:r>
              <a:rPr lang="en-US" i="1"/>
              <a:t>could </a:t>
            </a:r>
            <a:r>
              <a:rPr lang="en-US"/>
              <a:t>occur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23347935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Distribution of a random variable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Just as variables have distributions, so do random variables.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The distribution of a random variable is the set of values that could occur if we were to observe the variable…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…together with the long run relative frequencies with which those values would occur.</a:t>
            </a:r>
          </a:p>
        </p:txBody>
      </p:sp>
    </p:spTree>
    <p:extLst>
      <p:ext uri="{BB962C8B-B14F-4D97-AF65-F5344CB8AC3E}">
        <p14:creationId xmlns:p14="http://schemas.microsoft.com/office/powerpoint/2010/main" val="26878627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Probability distributions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This special type of imaginary distribution is called a probability distribution.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Definition:  A probability distribution is the set of values that could occur for a random variable, together with the long-run relative frequencies with which they do occur when that random variable is actually observed.</a:t>
            </a:r>
          </a:p>
        </p:txBody>
      </p:sp>
    </p:spTree>
    <p:extLst>
      <p:ext uri="{BB962C8B-B14F-4D97-AF65-F5344CB8AC3E}">
        <p14:creationId xmlns:p14="http://schemas.microsoft.com/office/powerpoint/2010/main" val="22183479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Frequentist approach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long-run relative frequency = probability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law of large numbers: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If a random process is observed repeatedly, the proportion of times a particular outcome of that process occurs approaches the probability of the outcome as the number of repetitions becomes large.</a:t>
            </a:r>
          </a:p>
          <a:p>
            <a:pPr marL="723900" lvl="1" indent="-266700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210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13725" cy="134143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More detail on the frequentist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6900" cy="4424363"/>
          </a:xfrm>
          <a:ln/>
        </p:spPr>
        <p:txBody>
          <a:bodyPr lIns="0" tIns="0" rIns="0" bIns="0"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Just as relative frequency observed in the long run is probability...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...descriptive statistics observed in the long run become parameters of the probability distribution,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...and graphics observed in the long run become pictures of the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5192915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Some technical matters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A well-defined outcome of a random variable is called an </a:t>
            </a:r>
            <a:r>
              <a:rPr lang="en-US" i="1"/>
              <a:t>event.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Random variables may be continuous or discrete.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The probability of any particular outcome for a continuous random variable is zero.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 such cases, events must be described in terms of ranges of possible values.</a:t>
            </a:r>
          </a:p>
        </p:txBody>
      </p:sp>
    </p:spTree>
    <p:extLst>
      <p:ext uri="{BB962C8B-B14F-4D97-AF65-F5344CB8AC3E}">
        <p14:creationId xmlns:p14="http://schemas.microsoft.com/office/powerpoint/2010/main" val="396580555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/>
              <a:t>Bernoulli trials:  the simplest possible random variable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On each repetition, one of two discrete values may occur, and the probability of each is the same on each trial.</a:t>
            </a:r>
          </a:p>
          <a:p>
            <a:pPr marL="323850" indent="-3238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Examples: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tossing a coin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rolling a die</a:t>
            </a:r>
          </a:p>
          <a:p>
            <a:pPr marL="723900" lvl="1" indent="-2667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choosing a random person and observing that person’s sex</a:t>
            </a:r>
          </a:p>
        </p:txBody>
      </p:sp>
    </p:spTree>
    <p:extLst>
      <p:ext uri="{BB962C8B-B14F-4D97-AF65-F5344CB8AC3E}">
        <p14:creationId xmlns:p14="http://schemas.microsoft.com/office/powerpoint/2010/main" val="6075887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513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Arial</vt:lpstr>
      <vt:lpstr>Lucida Sans Unicode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PowerPoint Presentation</vt:lpstr>
      <vt:lpstr>The Plan for Today</vt:lpstr>
      <vt:lpstr>New concept: random variables</vt:lpstr>
      <vt:lpstr>Distribution of a random variable</vt:lpstr>
      <vt:lpstr>Probability distributions</vt:lpstr>
      <vt:lpstr>Frequentist approach</vt:lpstr>
      <vt:lpstr>More detail on the frequentist approach</vt:lpstr>
      <vt:lpstr>Some technical matters</vt:lpstr>
      <vt:lpstr>Bernoulli trials:  the simplest possible random variable</vt:lpstr>
      <vt:lpstr>Bernoulli processes</vt:lpstr>
      <vt:lpstr>Recapping types of distributions</vt:lpstr>
      <vt:lpstr>Similarities</vt:lpstr>
      <vt:lpstr>Continuous random variables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18</cp:revision>
  <dcterms:modified xsi:type="dcterms:W3CDTF">2020-09-22T19:17:56Z</dcterms:modified>
</cp:coreProperties>
</file>